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6DB8-20A0-D32C-E012-0E532BE84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440E4-7EBD-5640-6051-D19306B16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9F2E-4699-B1D4-767B-DD4561B0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40D53-6116-3196-AE5E-D53D9F39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69C7-28E4-70AC-1E19-41174B5A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2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A926-38A9-F410-FE4B-BEAD9D38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29DC1-5F69-1C39-9625-78AB37593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EE231-9894-F333-F3D5-30DA85D4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20404-1CF8-DA58-A2DA-444E5D83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5C421-E12E-A8F3-317E-B2DC7794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C815F-0057-E604-4F9E-1E5879CF5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35FA5-3E82-B792-D4AA-CD6900832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0F5C-720B-4C2E-7C9D-B048F8A8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2205-ACD8-19E7-BC81-9351E817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5BFF-2C2F-A229-E850-2D3F095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3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C60D-25CA-1493-CEFB-E3A5C3ED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9D5B1-34C5-8BE4-64EC-2428E7C6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3A41F-78F7-5785-F9E9-6B6E151E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7517-0A21-85EE-AC24-2FFA4732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3548-2DBF-12C1-9890-5831FCDD7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A5D0-4CD7-44C1-98F1-CE695416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EDFD6-18A0-377E-8CC1-FC785F89F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0D468-1A37-6D7A-9BE1-1B42F184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0AFC-9AEB-792D-BFFA-C6477B45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9654-4058-9ABC-E355-87FF1517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BCDD-04FA-C9F0-B026-AE95A307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7D9C8-6C9F-5504-0A1A-184BACF30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90A03-9416-227A-BA28-7B4C80281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EBB3F-9015-832F-821B-A1C32F24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D7914-458B-8C22-5E09-60039B08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8A57-DB9A-0755-7A30-6B5EC07B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50FD-B8CD-29DF-0DBB-3B777E35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A331B-E201-7E9C-0553-1DF5A8054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1BE0B-411D-E353-40CE-F19B0A80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7E104-B1D7-D16E-6311-4F68601A2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076D7-A63D-A65F-E868-4C0E515E1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D80FBA-7C0A-88B1-93CE-B167C607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A35DB-9D8A-1303-D564-AEDE96DB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76A41-B6B4-1696-4C13-FB50FFB5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DB87-B773-7D72-EFFE-6C1A1AE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59C9C-8412-9769-AEEE-E82BFB0E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938DA-158E-65AC-8573-C881C6F8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54FF6-C49C-061C-59B1-4B711CE1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F7D85-E2F2-E1F3-08A0-A2801F178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AE6B1-668F-C0B4-B023-D278C49D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0FBBE-0144-B95D-A807-AFFB2F3B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7457-76CB-6B31-43A8-2DEAE9D4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968A-519C-8A38-192D-FC895526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DC1AA-2725-3069-90BE-91CB2F17B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58BDE-81F8-4AA2-80DB-FE2CC748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42158-C262-CE2A-4EB1-F45631B7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2E0AD-CBD1-0F58-60C7-888E5EB0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5D47-8586-F539-00D3-6564B1D9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15043-3DCF-A101-2661-CF1DAAE86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B13DA-02D7-BC1B-2B05-712B0AF0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5F2-7D7B-92C4-12C1-CA99DF64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AF6FE-47C1-364B-C463-018FF054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72383-FCBA-084C-503D-2334B37B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A530E-FCBB-DB79-FBC3-CBD17F9E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0EB8D-D106-373E-BBD6-F1B5D47B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E581B-24D5-8EE9-9B8B-E31C9AB68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3D9A-44F2-4394-BAB8-34618144520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5A356-D03F-0206-1633-0CFF28798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2A93-BF3F-0891-FD6E-D9D30F1E5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807C6-669B-443F-8357-E0E7CD5B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texto-cartas-fondo-verde-conclusion-7186207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6D4664-6BE9-86AE-7462-35D76A4C0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35" y="0"/>
            <a:ext cx="584473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DEE1F1-C9BB-A89C-745D-DD5CE9E4DE06}"/>
              </a:ext>
            </a:extLst>
          </p:cNvPr>
          <p:cNvSpPr txBox="1"/>
          <p:nvPr/>
        </p:nvSpPr>
        <p:spPr>
          <a:xfrm>
            <a:off x="5758004" y="851026"/>
            <a:ext cx="6433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Disruptions in the Betting Industry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34983-8FB7-A816-A2D5-AFC9C33BBA2A}"/>
              </a:ext>
            </a:extLst>
          </p:cNvPr>
          <p:cNvSpPr txBox="1"/>
          <p:nvPr/>
        </p:nvSpPr>
        <p:spPr>
          <a:xfrm>
            <a:off x="5893806" y="2761307"/>
            <a:ext cx="5767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the transformative impact of technology and regulations shaping the betting landscape towards 2025, highlighting key trends and stakeholder implications.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D991C-4120-B2DA-66A0-0C1234937351}"/>
              </a:ext>
            </a:extLst>
          </p:cNvPr>
          <p:cNvSpPr txBox="1"/>
          <p:nvPr/>
        </p:nvSpPr>
        <p:spPr>
          <a:xfrm>
            <a:off x="9823009" y="6437015"/>
            <a:ext cx="2163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Ongalo Glenn</a:t>
            </a:r>
          </a:p>
        </p:txBody>
      </p:sp>
    </p:spTree>
    <p:extLst>
      <p:ext uri="{BB962C8B-B14F-4D97-AF65-F5344CB8AC3E}">
        <p14:creationId xmlns:p14="http://schemas.microsoft.com/office/powerpoint/2010/main" val="112666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5D818-C15B-5F9B-EE0B-42CB793E1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490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BBA74-8CC7-9E93-D8D6-782542123C05}"/>
              </a:ext>
            </a:extLst>
          </p:cNvPr>
          <p:cNvSpPr txBox="1"/>
          <p:nvPr/>
        </p:nvSpPr>
        <p:spPr>
          <a:xfrm>
            <a:off x="4793673" y="230909"/>
            <a:ext cx="7056582" cy="5970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Auditable Transactions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Ireland, Malta, and Isle of Man require blockchain-based transaction records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betting histories must be immutably stored for minimum 5 years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Regulators gaining real-time access to operator transaction ledgers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92% reduction in payout disputes reported in blockchain-compliant jurisdictions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Anti-Money Laundering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Enhanced KYC/AML procedures utilizing blockchain verification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 pattern analysis to detect layering and structuring attempts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Cross-chain monitoring to identify linked accounts and suspicious fund flows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Treasury Department developing specific guidance for crypto betting platforms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Crypto-Specific Requirements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 of funds verification for crypto deposits over $1,000 equivalent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 cryptocurrency requirements for holding player balances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Wallet whitelisting to prevent third-party transfers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Standardization Efforts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EU's Markets in Crypto-Assets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regulation affecting betting operators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Industry consortium developing uniform blockchain compliance standards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Certified blockchain auditors becoming mandatory in tier-1 jurisdictions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1535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6F9B6-69F3-FFAF-C43B-A3204C0D5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23" y="0"/>
            <a:ext cx="44233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946874-CF85-DFE9-CF8B-01B63146FA71}"/>
              </a:ext>
            </a:extLst>
          </p:cNvPr>
          <p:cNvSpPr txBox="1"/>
          <p:nvPr/>
        </p:nvSpPr>
        <p:spPr>
          <a:xfrm>
            <a:off x="4969164" y="0"/>
            <a:ext cx="546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Industry Challenges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F8DC6-9A10-D33E-97C5-0555906F6E42}"/>
              </a:ext>
            </a:extLst>
          </p:cNvPr>
          <p:cNvSpPr txBox="1"/>
          <p:nvPr/>
        </p:nvSpPr>
        <p:spPr>
          <a:xfrm>
            <a:off x="4969164" y="455710"/>
            <a:ext cx="47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Work Sans" pitchFamily="2" charset="0"/>
              </a:rPr>
              <a:t>Exploring Notable Issues in the Sector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A18BA-3332-D0F0-F5A7-60FF9F820684}"/>
              </a:ext>
            </a:extLst>
          </p:cNvPr>
          <p:cNvSpPr txBox="1"/>
          <p:nvPr/>
        </p:nvSpPr>
        <p:spPr>
          <a:xfrm>
            <a:off x="4969164" y="877388"/>
            <a:ext cx="6539345" cy="568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Ethical AI Concerns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Privacy implications of behavioral tracking and prediction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Algorithmic accountability for responsible gambling detection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 in AI systems potentially affecting odds and recommendations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 Saturation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Customer acquisition costs up 43% year-over-year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Integrity Risks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Micro-betting creating new opportunities for match manipulation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Athlete data security and potential misuse concerns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threats and harassment of athletes after betting outcomes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Complexity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costs averaging 12-18% of operational expenses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Jurisdictional variations requiring market-specific technology solutions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Conflicting requirements between territories complicating expansion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Stringent penalties: fines reaching 10% of annual turnover for violations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Challenges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Latency issues affecting live betting experiences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Cybersecurity threats targeting customer data and deposits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complexity between legacy systems and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503955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35DA76-306F-4E45-01BD-AB68DA1CB7E3}"/>
              </a:ext>
            </a:extLst>
          </p:cNvPr>
          <p:cNvSpPr txBox="1"/>
          <p:nvPr/>
        </p:nvSpPr>
        <p:spPr>
          <a:xfrm>
            <a:off x="887240" y="905347"/>
            <a:ext cx="5208760" cy="447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Customer Experience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Voice-activated betting through smart speakers and virtual assistants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Predictive modeling for personalized betting suggestions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customer service handling 78% of support inquiries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analytics providing bettors with professional-level insights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Churn prediction and intervention increasing retention by 28%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Innovations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Tokenized loyalty programs with transparent reward structures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NFT collectibles tied to betting achievements and milestones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betting exchanges reducing operator margins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Cross-platform digital identity solutions streamlining verification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 engagement tokens creating new betting markets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Growth Markets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African mobile betting expanding at 34% CAGR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Female bettors growing at twice the rate of male bettors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15BEB-7D4E-613F-7943-EFF4853D67A8}"/>
              </a:ext>
            </a:extLst>
          </p:cNvPr>
          <p:cNvSpPr txBox="1"/>
          <p:nvPr/>
        </p:nvSpPr>
        <p:spPr>
          <a:xfrm>
            <a:off x="6482281" y="905347"/>
            <a:ext cx="5305331" cy="327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Integration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Broadcaster partnerships embedding betting content in streams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Second-screen experiences synchronizing with live events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TV applications enabling bet placement via remote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Sports content creators driving 35% of new customer acquisition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Connected TV apps showing 4x engagement over traditional platforms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Monetization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Anonymized behavioral data creating new revenue streams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Predictive algorithms licensed to other industries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Enhanced sports data partnerships driving content innovation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AI-generated insights sold as premium subscription services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A6262-B525-3CDC-C6B2-F20F29444184}"/>
              </a:ext>
            </a:extLst>
          </p:cNvPr>
          <p:cNvSpPr txBox="1"/>
          <p:nvPr/>
        </p:nvSpPr>
        <p:spPr>
          <a:xfrm>
            <a:off x="1122631" y="199176"/>
            <a:ext cx="497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Industry Opportunities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8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D5948-232B-630E-6F0D-3D4AEA7479DB}"/>
              </a:ext>
            </a:extLst>
          </p:cNvPr>
          <p:cNvSpPr txBox="1"/>
          <p:nvPr/>
        </p:nvSpPr>
        <p:spPr>
          <a:xfrm>
            <a:off x="3121890" y="267855"/>
            <a:ext cx="6336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Emerging Trends for 2025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9CBF9A-427B-9F9B-C9C0-051BED418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748487"/>
              </p:ext>
            </p:extLst>
          </p:nvPr>
        </p:nvGraphicFramePr>
        <p:xfrm>
          <a:off x="1542473" y="1542474"/>
          <a:ext cx="9402618" cy="3990110"/>
        </p:xfrm>
        <a:graphic>
          <a:graphicData uri="http://schemas.openxmlformats.org/drawingml/2006/table">
            <a:tbl>
              <a:tblPr firstRow="1" firstCol="1" bandRow="1"/>
              <a:tblGrid>
                <a:gridCol w="1838036">
                  <a:extLst>
                    <a:ext uri="{9D8B030D-6E8A-4147-A177-3AD203B41FA5}">
                      <a16:colId xmlns:a16="http://schemas.microsoft.com/office/drawing/2014/main" val="2888710148"/>
                    </a:ext>
                  </a:extLst>
                </a:gridCol>
                <a:gridCol w="3038764">
                  <a:extLst>
                    <a:ext uri="{9D8B030D-6E8A-4147-A177-3AD203B41FA5}">
                      <a16:colId xmlns:a16="http://schemas.microsoft.com/office/drawing/2014/main" val="2415392391"/>
                    </a:ext>
                  </a:extLst>
                </a:gridCol>
                <a:gridCol w="4525818">
                  <a:extLst>
                    <a:ext uri="{9D8B030D-6E8A-4147-A177-3AD203B41FA5}">
                      <a16:colId xmlns:a16="http://schemas.microsoft.com/office/drawing/2014/main" val="2850051602"/>
                    </a:ext>
                  </a:extLst>
                </a:gridCol>
              </a:tblGrid>
              <a:tr h="2269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Metrics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528340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AI-Powered Betting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Real-time insights using machine learning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 increase in user session length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183488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Blockchain Integration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Transparent processes with smart contracts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 reduction in payment disputes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617045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eSports Expansion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VR/AR integration with gaming competitions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$20B market value projected by 2027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394300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Innovations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features with reduced friction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 of new accounts created on mobile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570734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Regulatory Technology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Automated compliance and monitoring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 reduction in compliance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643827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Voice Interfaces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Betting through smart speakers and assistants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325% growth in voice-activated wagers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18143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Cross-Platform Integration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Seamless experience across devices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 higher retention for multi-device users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040654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Visualization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Interactive odds and statistics displays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 better conversion on complex bets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87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034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44C92-8A51-DA04-7419-3A3AE63BDEAA}"/>
              </a:ext>
            </a:extLst>
          </p:cNvPr>
          <p:cNvSpPr txBox="1"/>
          <p:nvPr/>
        </p:nvSpPr>
        <p:spPr>
          <a:xfrm>
            <a:off x="3833091" y="341745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Market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30026F-DB3C-03DC-AA80-DFFB474F6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05231"/>
              </p:ext>
            </p:extLst>
          </p:nvPr>
        </p:nvGraphicFramePr>
        <p:xfrm>
          <a:off x="1080655" y="1796892"/>
          <a:ext cx="10437090" cy="4351336"/>
        </p:xfrm>
        <a:graphic>
          <a:graphicData uri="http://schemas.openxmlformats.org/drawingml/2006/table">
            <a:tbl>
              <a:tblPr firstRow="1" firstCol="1" bandRow="1"/>
              <a:tblGrid>
                <a:gridCol w="2087418">
                  <a:extLst>
                    <a:ext uri="{9D8B030D-6E8A-4147-A177-3AD203B41FA5}">
                      <a16:colId xmlns:a16="http://schemas.microsoft.com/office/drawing/2014/main" val="2112764361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3806208063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3101352291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2346657976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61583231"/>
                    </a:ext>
                  </a:extLst>
                </a:gridCol>
              </a:tblGrid>
              <a:tr h="373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Size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 Rate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Trends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Regulatory Status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064983"/>
                  </a:ext>
                </a:extLst>
              </a:tr>
              <a:tr h="5664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America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$32.8B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18.5% CAGR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micro-betting; AI integration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Fragmented state-by-state approach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477847"/>
                  </a:ext>
                </a:extLst>
              </a:tr>
              <a:tr h="759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$27.3B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8.3% CAGR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 experiences; Strict responsible gambling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Harmonization efforts underway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322968"/>
                  </a:ext>
                </a:extLst>
              </a:tr>
              <a:tr h="5664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Asia-Pacific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$18.5B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24.7% CAGR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Mobile-first; eSports dominance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Varying from banned to fully regulated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39778"/>
                  </a:ext>
                </a:extLst>
              </a:tr>
              <a:tr h="5664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Latin America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$9.4B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30.2% CAGR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Crypto adoption; Soccer focus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 markets opening (Brazil, Mexico)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127591"/>
                  </a:ext>
                </a:extLst>
              </a:tr>
              <a:tr h="759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$3.8B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34.1% CAGR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money integration; Sports focus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 regulation with emerging frameworks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335405"/>
                  </a:ext>
                </a:extLst>
              </a:tr>
              <a:tr h="759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East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$2.1B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15.3% CAGR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High-roller focus; Fantasy sports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Strictly regulated with specific exceptions</a:t>
                      </a:r>
                    </a:p>
                  </a:txBody>
                  <a:tcPr marL="67686" marR="6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7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697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9A1E1-42B5-9A23-0E89-8D8C43943DA5}"/>
              </a:ext>
            </a:extLst>
          </p:cNvPr>
          <p:cNvSpPr txBox="1"/>
          <p:nvPr/>
        </p:nvSpPr>
        <p:spPr>
          <a:xfrm>
            <a:off x="1366982" y="969818"/>
            <a:ext cx="9633527" cy="55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Industry undergoing rapid digital transformation requiring strategic adaptation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 factors: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technological innovation with regulatory compliance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and blockchain driving efficiency while maintaining user trust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on responsible gambling becoming competitive advantage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 and immersive experiences creating differentiation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 consolidation inevitable as compliance costs increase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strategies essential for navigating varied regulations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outlook: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 consolidation expected among mid-tier operators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partnerships becoming crucial for smaller players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companies will prioritize sustainable growth over aggressive acquisition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of entertainment and betting experiences continuing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innovation remains the key to long-term viability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B90C6-3C5E-B5C0-690B-44F49EB5DCBF}"/>
              </a:ext>
            </a:extLst>
          </p:cNvPr>
          <p:cNvSpPr txBox="1"/>
          <p:nvPr/>
        </p:nvSpPr>
        <p:spPr>
          <a:xfrm>
            <a:off x="4516582" y="-157018"/>
            <a:ext cx="526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2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9B7C9-E118-430E-2E43-AC1C17E77C8B}"/>
              </a:ext>
            </a:extLst>
          </p:cNvPr>
          <p:cNvSpPr txBox="1"/>
          <p:nvPr/>
        </p:nvSpPr>
        <p:spPr>
          <a:xfrm>
            <a:off x="7125076" y="4961299"/>
            <a:ext cx="4019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01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9E0CE-8015-AB8C-6719-10FE964C6CAC}"/>
              </a:ext>
            </a:extLst>
          </p:cNvPr>
          <p:cNvSpPr txBox="1"/>
          <p:nvPr/>
        </p:nvSpPr>
        <p:spPr>
          <a:xfrm>
            <a:off x="1892174" y="162962"/>
            <a:ext cx="8407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Betting Industry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8B3E3-054F-E6D6-089D-389130D4E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679009"/>
            <a:ext cx="9629775" cy="60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79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B27B6-273E-1C96-55E7-EB62A0C43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137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E4896-52BE-0A4B-C885-457A87A70A09}"/>
              </a:ext>
            </a:extLst>
          </p:cNvPr>
          <p:cNvSpPr txBox="1"/>
          <p:nvPr/>
        </p:nvSpPr>
        <p:spPr>
          <a:xfrm>
            <a:off x="5377027" y="461818"/>
            <a:ext cx="612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and Machine Learning Innovations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33DB1-1018-5C98-798F-5DDAE64BB24E}"/>
              </a:ext>
            </a:extLst>
          </p:cNvPr>
          <p:cNvSpPr txBox="1"/>
          <p:nvPr/>
        </p:nvSpPr>
        <p:spPr>
          <a:xfrm>
            <a:off x="5377028" y="985038"/>
            <a:ext cx="568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Work Sans" pitchFamily="2" charset="0"/>
              </a:rPr>
              <a:t>Exploring key innovations in AI and ML in Betting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5C932-24F3-3EC0-A47E-8E9EE09C9466}"/>
              </a:ext>
            </a:extLst>
          </p:cNvPr>
          <p:cNvSpPr txBox="1"/>
          <p:nvPr/>
        </p:nvSpPr>
        <p:spPr>
          <a:xfrm>
            <a:off x="5377027" y="1827358"/>
            <a:ext cx="324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Predictive Analytics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71BCA-72F2-BA71-C80F-724558FEE7C8}"/>
              </a:ext>
            </a:extLst>
          </p:cNvPr>
          <p:cNvSpPr txBox="1"/>
          <p:nvPr/>
        </p:nvSpPr>
        <p:spPr>
          <a:xfrm>
            <a:off x="5377027" y="2266249"/>
            <a:ext cx="2581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effectLst/>
                <a:latin typeface="Work Sans" pitchFamily="2" charset="0"/>
              </a:rPr>
              <a:t>Real-time odds generation using player performance and historical data, improving accuracy by 35%.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5B732-D719-E75C-0DD6-6EF3B8E32D71}"/>
              </a:ext>
            </a:extLst>
          </p:cNvPr>
          <p:cNvSpPr txBox="1"/>
          <p:nvPr/>
        </p:nvSpPr>
        <p:spPr>
          <a:xfrm>
            <a:off x="9207373" y="1836137"/>
            <a:ext cx="243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Fraud Detection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C52AC-0D46-80FC-3D5D-C5EE03CFB23C}"/>
              </a:ext>
            </a:extLst>
          </p:cNvPr>
          <p:cNvSpPr txBox="1"/>
          <p:nvPr/>
        </p:nvSpPr>
        <p:spPr>
          <a:xfrm>
            <a:off x="9220682" y="2356633"/>
            <a:ext cx="2335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Work Sans" pitchFamily="2" charset="0"/>
              </a:rPr>
              <a:t>AI monitors for unusual betting patterns, leading to a 62% increase in suspicious activity detection.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A291E-5D6A-3428-4EC3-C49DF44A63F9}"/>
              </a:ext>
            </a:extLst>
          </p:cNvPr>
          <p:cNvSpPr txBox="1"/>
          <p:nvPr/>
        </p:nvSpPr>
        <p:spPr>
          <a:xfrm>
            <a:off x="5377027" y="3941145"/>
            <a:ext cx="324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Responsible Gambling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59B5-1E11-4BBE-ADA6-A785EF91E2D2}"/>
              </a:ext>
            </a:extLst>
          </p:cNvPr>
          <p:cNvSpPr txBox="1"/>
          <p:nvPr/>
        </p:nvSpPr>
        <p:spPr>
          <a:xfrm>
            <a:off x="5377027" y="4382986"/>
            <a:ext cx="2798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Work Sans" pitchFamily="2" charset="0"/>
              </a:rPr>
              <a:t>Identifies problematic gambling patterns, triggering interventions like cooling-off periods.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C147E-9D96-6F84-5693-2ECE9835924F}"/>
              </a:ext>
            </a:extLst>
          </p:cNvPr>
          <p:cNvSpPr txBox="1"/>
          <p:nvPr/>
        </p:nvSpPr>
        <p:spPr>
          <a:xfrm>
            <a:off x="9220682" y="3941145"/>
            <a:ext cx="223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Personalization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05A10-4664-3087-737B-7560E521B179}"/>
              </a:ext>
            </a:extLst>
          </p:cNvPr>
          <p:cNvSpPr txBox="1"/>
          <p:nvPr/>
        </p:nvSpPr>
        <p:spPr>
          <a:xfrm>
            <a:off x="9225480" y="4461641"/>
            <a:ext cx="2417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Work Sans" pitchFamily="2" charset="0"/>
              </a:rPr>
              <a:t>Customizes recommendations based on 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417328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2AE65-FD53-F13F-5893-907A0BB59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73" y="-1"/>
            <a:ext cx="4858327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6662E-7748-E75F-7AEA-8D5C53E1E63D}"/>
              </a:ext>
            </a:extLst>
          </p:cNvPr>
          <p:cNvSpPr txBox="1"/>
          <p:nvPr/>
        </p:nvSpPr>
        <p:spPr>
          <a:xfrm>
            <a:off x="144855" y="461727"/>
            <a:ext cx="695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and Cryptocurrency Integration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6FF38-5A91-5BAF-51E0-7FAE9A85E5A4}"/>
              </a:ext>
            </a:extLst>
          </p:cNvPr>
          <p:cNvSpPr txBox="1"/>
          <p:nvPr/>
        </p:nvSpPr>
        <p:spPr>
          <a:xfrm>
            <a:off x="371192" y="1475715"/>
            <a:ext cx="6029608" cy="493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Immutable ledgers record all transactions, reducing payment disputes by 78%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BetDEX Exchange and other platforms leverage blockchain for tamper-proof processes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 verification of odds calculations and random number generation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628650" marR="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Self-executing contracts for complex bet types and parlays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 Adoption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 70% of sportsbooks now accept cryptocurrencies like Bitcoin, appealing to users with speed.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Platforms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Platforms like Solana and Ethereum Layer-2 are expanding, with decentralized exchanges up 145% yearly.</a:t>
            </a:r>
          </a:p>
        </p:txBody>
      </p:sp>
    </p:spTree>
    <p:extLst>
      <p:ext uri="{BB962C8B-B14F-4D97-AF65-F5344CB8AC3E}">
        <p14:creationId xmlns:p14="http://schemas.microsoft.com/office/powerpoint/2010/main" val="4294658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30E50-C215-165B-9A51-1A204BAF1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374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655DC-D998-9482-00EC-A4F67F1C6EBA}"/>
              </a:ext>
            </a:extLst>
          </p:cNvPr>
          <p:cNvSpPr txBox="1"/>
          <p:nvPr/>
        </p:nvSpPr>
        <p:spPr>
          <a:xfrm>
            <a:off x="5347855" y="323273"/>
            <a:ext cx="6567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Enhancements in User Experience with Immersive Technologies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D8329-6CB3-3F20-3158-74C84D3FF78E}"/>
              </a:ext>
            </a:extLst>
          </p:cNvPr>
          <p:cNvSpPr txBox="1"/>
          <p:nvPr/>
        </p:nvSpPr>
        <p:spPr>
          <a:xfrm>
            <a:off x="5347855" y="1277380"/>
            <a:ext cx="520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Work Sans" pitchFamily="2" charset="0"/>
              </a:rPr>
              <a:t>Exploring the Impact of VR and AR on User Engagement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7E5A8-9C36-749A-6D6C-255961CA4F55}"/>
              </a:ext>
            </a:extLst>
          </p:cNvPr>
          <p:cNvSpPr txBox="1"/>
          <p:nvPr/>
        </p:nvSpPr>
        <p:spPr>
          <a:xfrm>
            <a:off x="5347855" y="1754957"/>
            <a:ext cx="6761018" cy="415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 Betting Lounges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Simulated stadium environments with 3D avatars and social interaction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operators report 3x engagement duration in VR environments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with live sports streaming creates seamless viewing/betting experience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Augmented Reality Overlays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Real-time stats, odds, and player data displayed during live events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 AR applications showing 189% growth in user adoption since 2023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Enhanced User Experience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3D visualizations of betting markets and outcomes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 "watch parties" combining social interaction and group betting</a:t>
            </a:r>
          </a:p>
        </p:txBody>
      </p:sp>
    </p:spTree>
    <p:extLst>
      <p:ext uri="{BB962C8B-B14F-4D97-AF65-F5344CB8AC3E}">
        <p14:creationId xmlns:p14="http://schemas.microsoft.com/office/powerpoint/2010/main" val="151044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6B6407-8687-113C-FD8C-14C1E7913F0F}"/>
              </a:ext>
            </a:extLst>
          </p:cNvPr>
          <p:cNvSpPr txBox="1"/>
          <p:nvPr/>
        </p:nvSpPr>
        <p:spPr>
          <a:xfrm>
            <a:off x="618837" y="997528"/>
            <a:ext cx="7712363" cy="597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Mobile-First Platforms and Micro-Betting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 Dominance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80-90% of all wagers now placed via smartphones and tablets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Native apps outperforming web apps by 3.5x in user retention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Biometric authentication (fingerprint, face ID) standard for security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 Streaming Integration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In-app viewing of 15,000+ live events monthly across major platforms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Picture-in-picture betting interfaces while watching matches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Latency reduced to &lt;2 seconds, enabling truly real-time betting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Micro-Betting Explosion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Short-duration bets (next point, next pitch) growing 215% annually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Appeals to younger demographics (21-34 age group)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AI-powered micro-markets: 300+ betting options per game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 user places 8-12 micro-bets per viewing session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User Experience Enhancements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One-tap betting options reduce friction in transaction process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Personalized push notifications driving 38% higher conversion rates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Cross-platform synchronization between devices (mobile, desktop, wearables)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47E95-571A-2418-6DE9-BF128CE83C8E}"/>
              </a:ext>
            </a:extLst>
          </p:cNvPr>
          <p:cNvSpPr txBox="1"/>
          <p:nvPr/>
        </p:nvSpPr>
        <p:spPr>
          <a:xfrm>
            <a:off x="812800" y="138545"/>
            <a:ext cx="843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Mobile-First Platforms and Micro-Betting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7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336DEE-4DAF-ABB2-F0CC-C10A1286649A}"/>
              </a:ext>
            </a:extLst>
          </p:cNvPr>
          <p:cNvSpPr txBox="1"/>
          <p:nvPr/>
        </p:nvSpPr>
        <p:spPr>
          <a:xfrm>
            <a:off x="1136073" y="662458"/>
            <a:ext cx="9448800" cy="582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 Expansion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eSports betting market reached $12.7 billion in 2024, projected to hit $20 billion by 2027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Demographics skew younger: 68% of bettors under age 35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 Sports Growth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AI-generated matches now a $1.3 billion market segment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24/7 availability driving adoption in off-hours and between seasons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Realistic physics engines and machine learning creating highly unpredictable outcomes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 horse racing and soccer leading with 43% and 28% market share respectively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Convergence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verification ensuring fair play in eSports competitions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 viewership options for major tournaments driving 4.2x higher engagement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NFT integration with team ownership and player cards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Emerging Opportunities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 eSports titles creating new betting markets with broader appeal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Fantasy eSports growing 78% year-over-year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Collegiate eSports leagues expanding betting options in regulated markets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93A0B-B493-F494-D09D-1CEB055587C6}"/>
              </a:ext>
            </a:extLst>
          </p:cNvPr>
          <p:cNvSpPr txBox="1"/>
          <p:nvPr/>
        </p:nvSpPr>
        <p:spPr>
          <a:xfrm>
            <a:off x="1237673" y="73891"/>
            <a:ext cx="876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eSports and Virtual Sports Market Expansion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58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26E27-66CC-95E8-6BC2-C8F70FC06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57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EAC8D7-1091-F869-A70E-B4E0C5D5B6A9}"/>
              </a:ext>
            </a:extLst>
          </p:cNvPr>
          <p:cNvSpPr txBox="1"/>
          <p:nvPr/>
        </p:nvSpPr>
        <p:spPr>
          <a:xfrm>
            <a:off x="5209309" y="406400"/>
            <a:ext cx="6354618" cy="609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AI-Driven Interventions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York, New Jersey, and Pennsylvania now mandate AI monitoring tools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Automatic detection of concerning patterns: </a:t>
            </a:r>
          </a:p>
          <a:p>
            <a:pPr marL="1143000" marR="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Escalating deposit amounts (&gt;40% increase week-over-week)</a:t>
            </a:r>
          </a:p>
          <a:p>
            <a:pPr marL="1143000" marR="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Betting &gt;60% of deposited funds within 24 hours</a:t>
            </a:r>
          </a:p>
          <a:p>
            <a:pPr marL="1143000" marR="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 failed deposit attempts in short timeframes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Self-Exclusion Systems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Online Gaming Association (ROGA) launching shared registry in Q2 2025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Biometric verification preventing circumvention of exclusion lists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Mandatory Player Protections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Pre-commitment systems requiring users to set limits before betting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Cool-down periods after significant losses (enforced 24-hour waiting period)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Reality checks displaying time spent and money lost at regular intervals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 Requirements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Clear display of odds in  decimal, and fractional formats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Detailed win probability explanations required for complex bet types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 to show actual vs. expected returns on previous bets</a:t>
            </a:r>
          </a:p>
        </p:txBody>
      </p:sp>
    </p:spTree>
    <p:extLst>
      <p:ext uri="{BB962C8B-B14F-4D97-AF65-F5344CB8AC3E}">
        <p14:creationId xmlns:p14="http://schemas.microsoft.com/office/powerpoint/2010/main" val="312482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15434-9BFF-F02C-3995-23B97DFB2C63}"/>
              </a:ext>
            </a:extLst>
          </p:cNvPr>
          <p:cNvSpPr txBox="1"/>
          <p:nvPr/>
        </p:nvSpPr>
        <p:spPr>
          <a:xfrm>
            <a:off x="1191491" y="286327"/>
            <a:ext cx="848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181C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Advertising Restrictions Overview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846E2-67BD-639E-BD27-6B7D8426A243}"/>
              </a:ext>
            </a:extLst>
          </p:cNvPr>
          <p:cNvSpPr txBox="1"/>
          <p:nvPr/>
        </p:nvSpPr>
        <p:spPr>
          <a:xfrm>
            <a:off x="1320800" y="1209964"/>
            <a:ext cx="9836727" cy="538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SAFE Bet Act (U.S.)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Limits promotional bonuses to max 25% of initial deposit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Prohibits targeting users under 25 through digital advertising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warning labels occupying 20% of ad space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Restricts use of celebrities and athletes in betting promotions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Controls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Australia: Max 2 gambling ads per hour during prime time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UK: Complete ban on ads during live sporting events ("whistle-to-whistle" ban)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Canada: Restrictions on using terms like "free bets" and "risk-free"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Advertising Limitations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Age-gating requirements across social media platforms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Prohibition of remarketing to users who visited addiction resources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Geo-fencing exclusion zones around schools, addiction treatment centers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Keyword restrictions preventing targeting vulnerable search terms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Industry Response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Self-regulatory bodies emerging to develop responsible marketing codes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operators reducing ad spend by 18% amid regulatory pressure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 toward content marketing and loyalty programs over aggressive acquisition tactics</a:t>
            </a:r>
          </a:p>
        </p:txBody>
      </p:sp>
    </p:spTree>
    <p:extLst>
      <p:ext uri="{BB962C8B-B14F-4D97-AF65-F5344CB8AC3E}">
        <p14:creationId xmlns:p14="http://schemas.microsoft.com/office/powerpoint/2010/main" val="1694837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1668</Words>
  <Application>Microsoft Office PowerPoint</Application>
  <PresentationFormat>Widescreen</PresentationFormat>
  <Paragraphs>255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Ongalo</dc:creator>
  <cp:lastModifiedBy>Glenn Ongalo</cp:lastModifiedBy>
  <cp:revision>6</cp:revision>
  <dcterms:created xsi:type="dcterms:W3CDTF">2025-03-12T08:33:10Z</dcterms:created>
  <dcterms:modified xsi:type="dcterms:W3CDTF">2025-03-13T13:10:32Z</dcterms:modified>
</cp:coreProperties>
</file>